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6.jpeg" ContentType="image/jpeg"/>
  <Override PartName="/ppt/media/image24.png" ContentType="image/png"/>
  <Override PartName="/ppt/media/image23.jpeg" ContentType="image/jpeg"/>
  <Override PartName="/ppt/media/image12.png" ContentType="image/png"/>
  <Override PartName="/ppt/media/image22.png" ContentType="image/png"/>
  <Override PartName="/ppt/media/image21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15.jpeg" ContentType="image/jpeg"/>
  <Override PartName="/ppt/media/image14.png" ContentType="image/png"/>
  <Override PartName="/ppt/media/image10.jpeg" ContentType="image/jpeg"/>
  <Override PartName="/ppt/media/image1.jpeg" ContentType="image/jpeg"/>
  <Override PartName="/ppt/media/image35.jpeg" ContentType="image/jpeg"/>
  <Override PartName="/ppt/media/image9.png" ContentType="image/png"/>
  <Override PartName="/ppt/media/image39.png" ContentType="image/png"/>
  <Override PartName="/ppt/media/image13.png" ContentType="image/png"/>
  <Override PartName="/ppt/media/image37.jpeg" ContentType="image/jpeg"/>
  <Override PartName="/ppt/media/image29.jpeg" ContentType="image/jpeg"/>
  <Override PartName="/ppt/media/image5.png" ContentType="image/png"/>
  <Override PartName="/ppt/media/image34.jpeg" ContentType="image/jpeg"/>
  <Override PartName="/ppt/media/image28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40.jpeg" ContentType="image/jpeg"/>
  <Override PartName="/ppt/media/image44.png" ContentType="image/png"/>
  <Override PartName="/ppt/media/image41.jpeg" ContentType="image/jpeg"/>
  <Override PartName="/ppt/media/image30.jpeg" ContentType="image/jpeg"/>
  <Override PartName="/ppt/media/image31.png" ContentType="image/png"/>
  <Override PartName="/ppt/media/image43.png" ContentType="image/png"/>
  <Override PartName="/ppt/media/image38.png" ContentType="image/png"/>
  <Override PartName="/ppt/media/image8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4.jpeg" ContentType="image/jpeg"/>
  <Override PartName="/ppt/media/image2.png" ContentType="image/png"/>
  <Override PartName="/ppt/media/image19.jpeg" ContentType="image/jpeg"/>
  <Override PartName="/ppt/media/image25.png" ContentType="image/png"/>
  <Override PartName="/ppt/media/image42.jpeg" ContentType="image/jpeg"/>
  <Override PartName="/ppt/media/image33.png" ContentType="image/png"/>
  <Override PartName="/ppt/media/image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9EDF6E-7D71-4652-B874-D5934527DD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7E5769-F8C9-4CC3-A625-5F43AEFC23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2C04EF-EC0E-4D51-9984-1E5F53988FC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2F6E80-BF67-475B-9D31-A6BE995377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F95CAB-F471-42FF-ADA8-5FAD75E33D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22F73C-B262-4794-9D8D-AD39C3B202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893CF8-82A1-44EC-B31F-61A8FA2BE3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AC86CA-BF9D-427C-97E2-8B52B7E0CD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417F6A-B946-47A9-A265-E8AB4F38AD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180ED3-CA02-4BED-846E-B4C0193CC1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4ABA60-1F78-482A-8E4F-3C6BAE693E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CC2D4C-5921-4C6A-BE0C-0A1D2D92B1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213D10-806A-4066-AD91-2FEBC4D5B41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3"/>
          <p:cNvGrpSpPr/>
          <p:nvPr/>
        </p:nvGrpSpPr>
        <p:grpSpPr>
          <a:xfrm>
            <a:off x="7043400" y="8472960"/>
            <a:ext cx="4200840" cy="808560"/>
            <a:chOff x="7043400" y="8472960"/>
            <a:chExt cx="4200840" cy="808560"/>
          </a:xfrm>
        </p:grpSpPr>
        <p:sp>
          <p:nvSpPr>
            <p:cNvPr id="43" name="Freeform 4"/>
            <p:cNvSpPr/>
            <p:nvPr/>
          </p:nvSpPr>
          <p:spPr>
            <a:xfrm>
              <a:off x="7043400" y="8472960"/>
              <a:ext cx="4200840" cy="808560"/>
            </a:xfrm>
            <a:custGeom>
              <a:avLst/>
              <a:gdLst/>
              <a:ahLst/>
              <a:rect l="l" t="t" r="r" b="b"/>
              <a:pathLst>
                <a:path w="1443675" h="277980">
                  <a:moveTo>
                    <a:pt x="0" y="0"/>
                  </a:moveTo>
                  <a:lnTo>
                    <a:pt x="1443675" y="0"/>
                  </a:lnTo>
                  <a:lnTo>
                    <a:pt x="1443675" y="277980"/>
                  </a:lnTo>
                  <a:lnTo>
                    <a:pt x="0" y="27798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" name="TextBox 5"/>
          <p:cNvSpPr/>
          <p:nvPr/>
        </p:nvSpPr>
        <p:spPr>
          <a:xfrm>
            <a:off x="4943880" y="8572680"/>
            <a:ext cx="840024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0b1b27"/>
                </a:solidFill>
                <a:latin typeface="TT Commons Pro Expanded"/>
              </a:rPr>
              <a:t>Joshua Lunn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45" name="TextBox 6"/>
          <p:cNvSpPr/>
          <p:nvPr/>
        </p:nvSpPr>
        <p:spPr>
          <a:xfrm>
            <a:off x="5035680" y="7822800"/>
            <a:ext cx="821628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</a:rPr>
              <a:t>Speaker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2001600" y="3772080"/>
            <a:ext cx="14284440" cy="28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ROBOTICS WITH AI MACHINE VISION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47" name="Freeform 8"/>
          <p:cNvSpPr/>
          <p:nvPr/>
        </p:nvSpPr>
        <p:spPr>
          <a:xfrm>
            <a:off x="43812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TextBox 9"/>
          <p:cNvSpPr/>
          <p:nvPr/>
        </p:nvSpPr>
        <p:spPr>
          <a:xfrm>
            <a:off x="3729960" y="1095480"/>
            <a:ext cx="1082808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79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TT Commons Pro Expanded"/>
              </a:rPr>
              <a:t>UNITE 2023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" name="Freeform 10"/>
          <p:cNvSpPr/>
          <p:nvPr/>
        </p:nvSpPr>
        <p:spPr>
          <a:xfrm flipV="1">
            <a:off x="13967640" y="-72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AutoShape 11"/>
          <p:cNvSpPr/>
          <p:nvPr/>
        </p:nvSpPr>
        <p:spPr>
          <a:xfrm>
            <a:off x="5897880" y="1796040"/>
            <a:ext cx="649224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30" name="AutoShape 3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4"/>
          <p:cNvSpPr/>
          <p:nvPr/>
        </p:nvSpPr>
        <p:spPr>
          <a:xfrm>
            <a:off x="676800" y="3282480"/>
            <a:ext cx="5073480" cy="5073480"/>
          </a:xfrm>
          <a:custGeom>
            <a:avLst/>
            <a:gdLst/>
            <a:ahLst/>
            <a:rect l="l" t="t" r="r" b="b"/>
            <a:pathLst>
              <a:path w="5073848" h="5073848">
                <a:moveTo>
                  <a:pt x="0" y="0"/>
                </a:moveTo>
                <a:lnTo>
                  <a:pt x="5073848" y="0"/>
                </a:lnTo>
                <a:lnTo>
                  <a:pt x="5073848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Box 5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Motors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133" name="Group 6"/>
          <p:cNvGrpSpPr/>
          <p:nvPr/>
        </p:nvGrpSpPr>
        <p:grpSpPr>
          <a:xfrm>
            <a:off x="6406920" y="4510440"/>
            <a:ext cx="11147040" cy="924120"/>
            <a:chOff x="6406920" y="4510440"/>
            <a:chExt cx="11147040" cy="924120"/>
          </a:xfrm>
        </p:grpSpPr>
        <p:sp>
          <p:nvSpPr>
            <p:cNvPr id="134" name="TextBox 7"/>
            <p:cNvSpPr/>
            <p:nvPr/>
          </p:nvSpPr>
          <p:spPr>
            <a:xfrm>
              <a:off x="6406920" y="4510440"/>
              <a:ext cx="5497560" cy="924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7279"/>
                </a:lnSpc>
                <a:buNone/>
              </a:pPr>
              <a:r>
                <a:rPr b="0" lang="en-US" sz="5200" spc="-1" strike="noStrike">
                  <a:solidFill>
                    <a:srgbClr val="ffffff"/>
                  </a:solidFill>
                  <a:latin typeface="Canva Sans Bold"/>
                </a:rPr>
                <a:t>Rated Voltage</a:t>
              </a:r>
              <a:endParaRPr b="0" lang="en-US" sz="5200" spc="-1" strike="noStrike">
                <a:latin typeface="Arial"/>
              </a:endParaRPr>
            </a:p>
          </p:txBody>
        </p:sp>
        <p:sp>
          <p:nvSpPr>
            <p:cNvPr id="135" name="TextBox 8"/>
            <p:cNvSpPr/>
            <p:nvPr/>
          </p:nvSpPr>
          <p:spPr>
            <a:xfrm>
              <a:off x="15710760" y="4510440"/>
              <a:ext cx="1843200" cy="924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7279"/>
                </a:lnSpc>
                <a:buNone/>
              </a:pPr>
              <a:r>
                <a:rPr b="0" lang="en-US" sz="5200" spc="-1" strike="noStrike">
                  <a:solidFill>
                    <a:srgbClr val="ffffff"/>
                  </a:solidFill>
                  <a:latin typeface="Canva Sans Bold"/>
                </a:rPr>
                <a:t>3-6V</a:t>
              </a:r>
              <a:endParaRPr b="0" lang="en-US" sz="5200" spc="-1" strike="noStrike">
                <a:latin typeface="Arial"/>
              </a:endParaRPr>
            </a:p>
          </p:txBody>
        </p:sp>
      </p:grpSp>
      <p:sp>
        <p:nvSpPr>
          <p:cNvPr id="136" name="TextBox 9"/>
          <p:cNvSpPr/>
          <p:nvPr/>
        </p:nvSpPr>
        <p:spPr>
          <a:xfrm>
            <a:off x="6406920" y="5724360"/>
            <a:ext cx="78786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Nominal Battery Voltage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37" name="TextBox 10"/>
          <p:cNvSpPr/>
          <p:nvPr/>
        </p:nvSpPr>
        <p:spPr>
          <a:xfrm>
            <a:off x="15551640" y="5724360"/>
            <a:ext cx="25527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3.7V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38" name="TextBox 11"/>
          <p:cNvSpPr/>
          <p:nvPr/>
        </p:nvSpPr>
        <p:spPr>
          <a:xfrm>
            <a:off x="6406920" y="6837480"/>
            <a:ext cx="78786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We have 2 batteries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39" name="TextBox 12"/>
          <p:cNvSpPr/>
          <p:nvPr/>
        </p:nvSpPr>
        <p:spPr>
          <a:xfrm>
            <a:off x="15551640" y="6837480"/>
            <a:ext cx="25527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7.4V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41" name="TextBox 3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PWM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42" name="AutoShape 4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Freeform 5"/>
          <p:cNvSpPr/>
          <p:nvPr/>
        </p:nvSpPr>
        <p:spPr>
          <a:xfrm>
            <a:off x="3853800" y="4533840"/>
            <a:ext cx="10157040" cy="2161080"/>
          </a:xfrm>
          <a:custGeom>
            <a:avLst/>
            <a:gdLst/>
            <a:ahLst/>
            <a:rect l="l" t="t" r="r" b="b"/>
            <a:pathLst>
              <a:path w="10157400" h="2161595">
                <a:moveTo>
                  <a:pt x="0" y="0"/>
                </a:moveTo>
                <a:lnTo>
                  <a:pt x="10157399" y="0"/>
                </a:lnTo>
                <a:lnTo>
                  <a:pt x="10157399" y="2161595"/>
                </a:lnTo>
                <a:lnTo>
                  <a:pt x="0" y="21615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Box 6"/>
          <p:cNvSpPr/>
          <p:nvPr/>
        </p:nvSpPr>
        <p:spPr>
          <a:xfrm>
            <a:off x="3538800" y="3162600"/>
            <a:ext cx="1078740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004"/>
              </a:lnSpc>
              <a:buNone/>
            </a:pPr>
            <a:r>
              <a:rPr b="0" lang="en-US" sz="5010" spc="-1" strike="noStrike">
                <a:solidFill>
                  <a:srgbClr val="ffffff"/>
                </a:solidFill>
                <a:latin typeface="Canva Sans Bold"/>
              </a:rPr>
              <a:t>analogWrite(pwmAPin, motorSpd);</a:t>
            </a:r>
            <a:endParaRPr b="0" lang="en-US" sz="5010" spc="-1" strike="noStrike">
              <a:latin typeface="Arial"/>
            </a:endParaRPr>
          </a:p>
          <a:p>
            <a:pPr algn="ctr">
              <a:lnSpc>
                <a:spcPts val="7004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TextBox 7"/>
          <p:cNvSpPr/>
          <p:nvPr/>
        </p:nvSpPr>
        <p:spPr>
          <a:xfrm>
            <a:off x="2244960" y="7609680"/>
            <a:ext cx="1337508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004"/>
              </a:lnSpc>
              <a:buNone/>
            </a:pPr>
            <a:r>
              <a:rPr b="0" lang="en-US" sz="5010" spc="-1" strike="noStrike">
                <a:solidFill>
                  <a:srgbClr val="ffffff"/>
                </a:solidFill>
                <a:latin typeface="Canva Sans"/>
              </a:rPr>
              <a:t>motorSpd can be 100-255, why not 0 - 255?</a:t>
            </a:r>
            <a:endParaRPr b="0" lang="en-US" sz="5010" spc="-1" strike="noStrike">
              <a:latin typeface="Arial"/>
            </a:endParaRPr>
          </a:p>
          <a:p>
            <a:pPr algn="ctr">
              <a:lnSpc>
                <a:spcPts val="7004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47" name="TextBox 3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PWM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48" name="AutoShape 4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Box 5"/>
          <p:cNvSpPr/>
          <p:nvPr/>
        </p:nvSpPr>
        <p:spPr>
          <a:xfrm>
            <a:off x="3696840" y="3162600"/>
            <a:ext cx="1047096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004"/>
              </a:lnSpc>
              <a:buNone/>
            </a:pPr>
            <a:r>
              <a:rPr b="0" lang="en-US" sz="5010" spc="-1" strike="noStrike">
                <a:solidFill>
                  <a:srgbClr val="ffffff"/>
                </a:solidFill>
                <a:latin typeface="Canva Sans Bold"/>
              </a:rPr>
              <a:t>We have a dead zone from 0 - 100</a:t>
            </a:r>
            <a:endParaRPr b="0" lang="en-US" sz="5010" spc="-1" strike="noStrike">
              <a:latin typeface="Arial"/>
            </a:endParaRPr>
          </a:p>
          <a:p>
            <a:pPr algn="ctr">
              <a:lnSpc>
                <a:spcPts val="7004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0" name="TextBox 6"/>
          <p:cNvSpPr/>
          <p:nvPr/>
        </p:nvSpPr>
        <p:spPr>
          <a:xfrm>
            <a:off x="1213920" y="4720320"/>
            <a:ext cx="76136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Rated Voltage of Motor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1" name="TextBox 7"/>
          <p:cNvSpPr/>
          <p:nvPr/>
        </p:nvSpPr>
        <p:spPr>
          <a:xfrm>
            <a:off x="13551840" y="4823280"/>
            <a:ext cx="25527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3-6V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2" name="TextBox 8"/>
          <p:cNvSpPr/>
          <p:nvPr/>
        </p:nvSpPr>
        <p:spPr>
          <a:xfrm>
            <a:off x="5643000" y="8096760"/>
            <a:ext cx="70016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100/255 * 7.4V = 2.9V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3" name="TextBox 9"/>
          <p:cNvSpPr/>
          <p:nvPr/>
        </p:nvSpPr>
        <p:spPr>
          <a:xfrm>
            <a:off x="1213920" y="5615280"/>
            <a:ext cx="78786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Nominal Battery Voltage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4" name="TextBox 10"/>
          <p:cNvSpPr/>
          <p:nvPr/>
        </p:nvSpPr>
        <p:spPr>
          <a:xfrm>
            <a:off x="13551840" y="5615280"/>
            <a:ext cx="25527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3.7V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5" name="TextBox 11"/>
          <p:cNvSpPr/>
          <p:nvPr/>
        </p:nvSpPr>
        <p:spPr>
          <a:xfrm>
            <a:off x="1265040" y="6406920"/>
            <a:ext cx="787860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We have 2 batteries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56" name="TextBox 12"/>
          <p:cNvSpPr/>
          <p:nvPr/>
        </p:nvSpPr>
        <p:spPr>
          <a:xfrm>
            <a:off x="13551840" y="6406920"/>
            <a:ext cx="25527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279"/>
              </a:lnSpc>
              <a:buNone/>
            </a:pPr>
            <a:r>
              <a:rPr b="0" lang="en-US" sz="5200" spc="-1" strike="noStrike">
                <a:solidFill>
                  <a:srgbClr val="ffffff"/>
                </a:solidFill>
                <a:latin typeface="Canva Sans"/>
              </a:rPr>
              <a:t>7.4V</a:t>
            </a:r>
            <a:endParaRPr b="0" lang="en-US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58" name="AutoShape 3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Freeform 4"/>
          <p:cNvSpPr/>
          <p:nvPr/>
        </p:nvSpPr>
        <p:spPr>
          <a:xfrm>
            <a:off x="3539520" y="5843520"/>
            <a:ext cx="11208600" cy="4099320"/>
          </a:xfrm>
          <a:custGeom>
            <a:avLst/>
            <a:gdLst/>
            <a:ahLst/>
            <a:rect l="l" t="t" r="r" b="b"/>
            <a:pathLst>
              <a:path w="11208917" h="4099760">
                <a:moveTo>
                  <a:pt x="0" y="0"/>
                </a:moveTo>
                <a:lnTo>
                  <a:pt x="11208918" y="0"/>
                </a:lnTo>
                <a:lnTo>
                  <a:pt x="11208918" y="4099760"/>
                </a:lnTo>
                <a:lnTo>
                  <a:pt x="0" y="4099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Box 5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Tune the robot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419760" y="3381480"/>
            <a:ext cx="17448120" cy="18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ffffff"/>
                </a:solidFill>
                <a:latin typeface="Canva Sans"/>
              </a:rPr>
              <a:t>Many robots use wheel or motor encoders for determine how far they have traveled</a:t>
            </a:r>
            <a:endParaRPr b="0" lang="en-US" sz="3400" spc="-1" strike="noStrike">
              <a:latin typeface="Arial"/>
            </a:endParaRPr>
          </a:p>
          <a:p>
            <a:pPr algn="ctr">
              <a:lnSpc>
                <a:spcPts val="4759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4759"/>
              </a:lnSpc>
              <a:buNone/>
            </a:pPr>
            <a:r>
              <a:rPr b="0" lang="en-US" sz="3400" spc="-1" strike="noStrike">
                <a:solidFill>
                  <a:srgbClr val="ffffff"/>
                </a:solidFill>
                <a:latin typeface="Canva Sans"/>
              </a:rPr>
              <a:t>We don't have encoders so the best we can do is tune time and speed to distance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"/>
          <p:cNvSpPr/>
          <p:nvPr/>
        </p:nvSpPr>
        <p:spPr>
          <a:xfrm>
            <a:off x="3729960" y="4471920"/>
            <a:ext cx="10828080" cy="14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Break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64" name="Freeform 4"/>
          <p:cNvSpPr/>
          <p:nvPr/>
        </p:nvSpPr>
        <p:spPr>
          <a:xfrm flipH="1">
            <a:off x="102816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Freeform 5"/>
          <p:cNvSpPr/>
          <p:nvPr/>
        </p:nvSpPr>
        <p:spPr>
          <a:xfrm>
            <a:off x="1396764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67" name="TextBox 3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Tune the robot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8" name="AutoShape 4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TextBox 5"/>
          <p:cNvSpPr/>
          <p:nvPr/>
        </p:nvSpPr>
        <p:spPr>
          <a:xfrm>
            <a:off x="0" y="3111840"/>
            <a:ext cx="18287640" cy="64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Measure 3 feet and mark with tape</a:t>
            </a:r>
            <a:endParaRPr b="0" lang="en-US" sz="5200" spc="-1" strike="noStrike">
              <a:latin typeface="Arial"/>
            </a:endParaRPr>
          </a:p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Pick a speed between 100-200</a:t>
            </a:r>
            <a:endParaRPr b="0" lang="en-US" sz="5200" spc="-1" strike="noStrike">
              <a:latin typeface="Arial"/>
            </a:endParaRPr>
          </a:p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Determine the time (t) needed to make robot stop on the tape</a:t>
            </a:r>
            <a:endParaRPr b="0" lang="en-US" sz="5200" spc="-1" strike="noStrike">
              <a:latin typeface="Arial"/>
            </a:endParaRPr>
          </a:p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Tip: Put code in the setup() or add a large delay after the movement so the robot doesn't keep going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ts val="727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71" name="TextBox 3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Tune the robot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72" name="AutoShape 4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Box 5"/>
          <p:cNvSpPr/>
          <p:nvPr/>
        </p:nvSpPr>
        <p:spPr>
          <a:xfrm>
            <a:off x="0" y="3111840"/>
            <a:ext cx="18287640" cy="46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Take the time number you came up with and divide by 3, this is your time to go 1 foot</a:t>
            </a:r>
            <a:endParaRPr b="0" lang="en-US" sz="5200" spc="-1" strike="noStrike">
              <a:latin typeface="Arial"/>
            </a:endParaRPr>
          </a:p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Now tune for a 90 degree turn</a:t>
            </a:r>
            <a:endParaRPr b="0" lang="en-US" sz="5200" spc="-1" strike="noStrike">
              <a:latin typeface="Arial"/>
            </a:endParaRPr>
          </a:p>
          <a:p>
            <a:pPr lvl="1" marL="1122840" indent="-561240">
              <a:lnSpc>
                <a:spcPts val="72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5200" spc="-1" strike="noStrike">
                <a:solidFill>
                  <a:srgbClr val="ffffff"/>
                </a:solidFill>
                <a:latin typeface="Canva Sans Bold"/>
              </a:rPr>
              <a:t>Can you make the robot make a square and stop?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ts val="727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175" name="Group 3"/>
          <p:cNvGrpSpPr/>
          <p:nvPr/>
        </p:nvGrpSpPr>
        <p:grpSpPr>
          <a:xfrm>
            <a:off x="5901480" y="3878640"/>
            <a:ext cx="6484320" cy="843840"/>
            <a:chOff x="5901480" y="3878640"/>
            <a:chExt cx="6484320" cy="843840"/>
          </a:xfrm>
        </p:grpSpPr>
        <p:sp>
          <p:nvSpPr>
            <p:cNvPr id="176" name="Freeform 4"/>
            <p:cNvSpPr/>
            <p:nvPr/>
          </p:nvSpPr>
          <p:spPr>
            <a:xfrm>
              <a:off x="5901480" y="3878640"/>
              <a:ext cx="6484320" cy="843840"/>
            </a:xfrm>
            <a:custGeom>
              <a:avLst/>
              <a:gdLst/>
              <a:ahLst/>
              <a:rect l="l" t="t" r="r" b="b"/>
              <a:pathLst>
                <a:path w="2365659" h="308002">
                  <a:moveTo>
                    <a:pt x="0" y="0"/>
                  </a:moveTo>
                  <a:lnTo>
                    <a:pt x="2365659" y="0"/>
                  </a:lnTo>
                  <a:lnTo>
                    <a:pt x="2365659" y="308002"/>
                  </a:lnTo>
                  <a:lnTo>
                    <a:pt x="0" y="30800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" name="TextBox 5"/>
          <p:cNvSpPr/>
          <p:nvPr/>
        </p:nvSpPr>
        <p:spPr>
          <a:xfrm>
            <a:off x="5320080" y="4079160"/>
            <a:ext cx="76474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69"/>
              </a:lnSpc>
              <a:buNone/>
            </a:pPr>
            <a:r>
              <a:rPr b="0" lang="en-US" sz="3500" spc="-1" strike="noStrike">
                <a:solidFill>
                  <a:srgbClr val="0b1b27"/>
                </a:solidFill>
                <a:latin typeface="TT Commons Pro Expanded Bold"/>
              </a:rPr>
              <a:t>josh@thedaringwolf.com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78" name="TextBox 6"/>
          <p:cNvSpPr/>
          <p:nvPr/>
        </p:nvSpPr>
        <p:spPr>
          <a:xfrm>
            <a:off x="3729960" y="1423080"/>
            <a:ext cx="10828080" cy="14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Thank You!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79" name="Freeform 7"/>
          <p:cNvSpPr/>
          <p:nvPr/>
        </p:nvSpPr>
        <p:spPr>
          <a:xfrm flipH="1">
            <a:off x="102816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Freeform 8"/>
          <p:cNvSpPr/>
          <p:nvPr/>
        </p:nvSpPr>
        <p:spPr>
          <a:xfrm>
            <a:off x="1396764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52" name="TextBox 3"/>
          <p:cNvSpPr/>
          <p:nvPr/>
        </p:nvSpPr>
        <p:spPr>
          <a:xfrm>
            <a:off x="3729960" y="1275480"/>
            <a:ext cx="1082808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Today's Plan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53" name="AutoShape 4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TextBox 5"/>
          <p:cNvSpPr/>
          <p:nvPr/>
        </p:nvSpPr>
        <p:spPr>
          <a:xfrm>
            <a:off x="267480" y="3399120"/>
            <a:ext cx="658980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Introductions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5" name="TextBox 6"/>
          <p:cNvSpPr/>
          <p:nvPr/>
        </p:nvSpPr>
        <p:spPr>
          <a:xfrm>
            <a:off x="0" y="564696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Robotics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6" name="TextBox 7"/>
          <p:cNvSpPr/>
          <p:nvPr/>
        </p:nvSpPr>
        <p:spPr>
          <a:xfrm>
            <a:off x="267480" y="7638120"/>
            <a:ext cx="658980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Computer Vision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7" name="TextBox 8"/>
          <p:cNvSpPr/>
          <p:nvPr/>
        </p:nvSpPr>
        <p:spPr>
          <a:xfrm>
            <a:off x="11430720" y="339912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Development Setup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8" name="TextBox 9"/>
          <p:cNvSpPr/>
          <p:nvPr/>
        </p:nvSpPr>
        <p:spPr>
          <a:xfrm>
            <a:off x="11430720" y="564696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Robot Movement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59" name="TextBox 10"/>
          <p:cNvSpPr/>
          <p:nvPr/>
        </p:nvSpPr>
        <p:spPr>
          <a:xfrm>
            <a:off x="11430720" y="763812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Make it move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60" name="TextBox 11"/>
          <p:cNvSpPr/>
          <p:nvPr/>
        </p:nvSpPr>
        <p:spPr>
          <a:xfrm>
            <a:off x="0" y="637092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l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1" name="TextBox 12"/>
          <p:cNvSpPr/>
          <p:nvPr/>
        </p:nvSpPr>
        <p:spPr>
          <a:xfrm>
            <a:off x="0" y="8362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What is it? How can we use it?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2" name="TextBox 13"/>
          <p:cNvSpPr/>
          <p:nvPr/>
        </p:nvSpPr>
        <p:spPr>
          <a:xfrm>
            <a:off x="11430720" y="4123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Arduino IDE setup and code downloaded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3" name="TextBox 14"/>
          <p:cNvSpPr/>
          <p:nvPr/>
        </p:nvSpPr>
        <p:spPr>
          <a:xfrm>
            <a:off x="11430720" y="637092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How do we control the robot?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4" name="TextBox 15"/>
          <p:cNvSpPr/>
          <p:nvPr/>
        </p:nvSpPr>
        <p:spPr>
          <a:xfrm>
            <a:off x="11430720" y="8362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We will program the robot to do something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5" name="TextBox 16"/>
          <p:cNvSpPr/>
          <p:nvPr/>
        </p:nvSpPr>
        <p:spPr>
          <a:xfrm>
            <a:off x="4871520" y="345348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01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6" name="TextBox 17"/>
          <p:cNvSpPr/>
          <p:nvPr/>
        </p:nvSpPr>
        <p:spPr>
          <a:xfrm>
            <a:off x="4871520" y="578124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02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7" name="TextBox 18"/>
          <p:cNvSpPr/>
          <p:nvPr/>
        </p:nvSpPr>
        <p:spPr>
          <a:xfrm>
            <a:off x="4871520" y="777240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03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8" name="TextBox 19"/>
          <p:cNvSpPr/>
          <p:nvPr/>
        </p:nvSpPr>
        <p:spPr>
          <a:xfrm>
            <a:off x="9848520" y="349416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04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9" name="TextBox 20"/>
          <p:cNvSpPr/>
          <p:nvPr/>
        </p:nvSpPr>
        <p:spPr>
          <a:xfrm>
            <a:off x="9848520" y="582192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05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0" name="TextBox 21"/>
          <p:cNvSpPr/>
          <p:nvPr/>
        </p:nvSpPr>
        <p:spPr>
          <a:xfrm>
            <a:off x="9848520" y="781308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06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1" name="Freeform 22"/>
          <p:cNvSpPr/>
          <p:nvPr/>
        </p:nvSpPr>
        <p:spPr>
          <a:xfrm flipV="1">
            <a:off x="14633640" y="0"/>
            <a:ext cx="2625480" cy="328176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Freeform 23"/>
          <p:cNvSpPr/>
          <p:nvPr/>
        </p:nvSpPr>
        <p:spPr>
          <a:xfrm flipH="1" flipV="1">
            <a:off x="1103040" y="40680"/>
            <a:ext cx="2625480" cy="328176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74" name="TextBox 3"/>
          <p:cNvSpPr/>
          <p:nvPr/>
        </p:nvSpPr>
        <p:spPr>
          <a:xfrm>
            <a:off x="9449640" y="1104840"/>
            <a:ext cx="883800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Joshua Lunn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9144000" y="5133960"/>
            <a:ext cx="914364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TT Commons Pro Expanded"/>
              </a:rPr>
              <a:t>SW Engineer @ CSLabs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36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TT Commons Pro Expanded"/>
              </a:rPr>
              <a:t>EE Degree from MSU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36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TT Commons Pro Expanded"/>
              </a:rPr>
              <a:t>Founded 2 Startups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36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TT Commons Pro Expanded"/>
              </a:rPr>
              <a:t>Mentor for FTC Robotics Team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36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TT Commons Pro Expanded"/>
              </a:rPr>
              <a:t>AI/ML, Wireless, IoT, Embedded Systems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ts val="36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" name="AutoShape 5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Freeform 6"/>
          <p:cNvSpPr/>
          <p:nvPr/>
        </p:nvSpPr>
        <p:spPr>
          <a:xfrm flipH="1">
            <a:off x="1028880" y="7077960"/>
            <a:ext cx="2566800" cy="320868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Freeform 7"/>
          <p:cNvSpPr/>
          <p:nvPr/>
        </p:nvSpPr>
        <p:spPr>
          <a:xfrm>
            <a:off x="1028880" y="1095120"/>
            <a:ext cx="4048200" cy="4048200"/>
          </a:xfrm>
          <a:custGeom>
            <a:avLst/>
            <a:gdLst/>
            <a:ahLst/>
            <a:rect l="l" t="t" r="r" b="b"/>
            <a:pathLst>
              <a:path w="4048477" h="4048477">
                <a:moveTo>
                  <a:pt x="0" y="0"/>
                </a:moveTo>
                <a:lnTo>
                  <a:pt x="4048477" y="0"/>
                </a:lnTo>
                <a:lnTo>
                  <a:pt x="4048477" y="4048477"/>
                </a:lnTo>
                <a:lnTo>
                  <a:pt x="0" y="40484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80" name="AutoShape 3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Freeform 4"/>
          <p:cNvSpPr/>
          <p:nvPr/>
        </p:nvSpPr>
        <p:spPr>
          <a:xfrm flipH="1">
            <a:off x="1028880" y="7077960"/>
            <a:ext cx="2566800" cy="320868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Freeform 5"/>
          <p:cNvSpPr/>
          <p:nvPr/>
        </p:nvSpPr>
        <p:spPr>
          <a:xfrm>
            <a:off x="664920" y="1026720"/>
            <a:ext cx="4622760" cy="5514480"/>
          </a:xfrm>
          <a:custGeom>
            <a:avLst/>
            <a:gdLst/>
            <a:ahLst/>
            <a:rect l="l" t="t" r="r" b="b"/>
            <a:pathLst>
              <a:path w="4623127" h="5514828">
                <a:moveTo>
                  <a:pt x="0" y="0"/>
                </a:moveTo>
                <a:lnTo>
                  <a:pt x="4623127" y="0"/>
                </a:lnTo>
                <a:lnTo>
                  <a:pt x="4623127" y="5514827"/>
                </a:lnTo>
                <a:lnTo>
                  <a:pt x="0" y="55148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Freeform 6"/>
          <p:cNvSpPr/>
          <p:nvPr/>
        </p:nvSpPr>
        <p:spPr>
          <a:xfrm>
            <a:off x="6179040" y="4261320"/>
            <a:ext cx="4612680" cy="4560120"/>
          </a:xfrm>
          <a:custGeom>
            <a:avLst/>
            <a:gdLst/>
            <a:ahLst/>
            <a:rect l="l" t="t" r="r" b="b"/>
            <a:pathLst>
              <a:path w="4612979" h="4560559">
                <a:moveTo>
                  <a:pt x="0" y="0"/>
                </a:moveTo>
                <a:lnTo>
                  <a:pt x="4612979" y="0"/>
                </a:lnTo>
                <a:lnTo>
                  <a:pt x="4612979" y="4560559"/>
                </a:lnTo>
                <a:lnTo>
                  <a:pt x="0" y="45605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Freeform 7"/>
          <p:cNvSpPr/>
          <p:nvPr/>
        </p:nvSpPr>
        <p:spPr>
          <a:xfrm>
            <a:off x="12001680" y="4261320"/>
            <a:ext cx="5809320" cy="4560120"/>
          </a:xfrm>
          <a:custGeom>
            <a:avLst/>
            <a:gdLst/>
            <a:ahLst/>
            <a:rect l="l" t="t" r="r" b="b"/>
            <a:pathLst>
              <a:path w="5809629" h="4560559">
                <a:moveTo>
                  <a:pt x="0" y="0"/>
                </a:moveTo>
                <a:lnTo>
                  <a:pt x="5809629" y="0"/>
                </a:lnTo>
                <a:lnTo>
                  <a:pt x="5809629" y="4560559"/>
                </a:lnTo>
                <a:lnTo>
                  <a:pt x="0" y="45605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Box 8"/>
          <p:cNvSpPr/>
          <p:nvPr/>
        </p:nvSpPr>
        <p:spPr>
          <a:xfrm>
            <a:off x="9477000" y="1104840"/>
            <a:ext cx="88106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Robotics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87" name="AutoShape 3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 4"/>
          <p:cNvSpPr/>
          <p:nvPr/>
        </p:nvSpPr>
        <p:spPr>
          <a:xfrm flipH="1">
            <a:off x="1028880" y="7077960"/>
            <a:ext cx="2566800" cy="320868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Freeform 5"/>
          <p:cNvSpPr/>
          <p:nvPr/>
        </p:nvSpPr>
        <p:spPr>
          <a:xfrm>
            <a:off x="846000" y="410400"/>
            <a:ext cx="4834080" cy="6255000"/>
          </a:xfrm>
          <a:custGeom>
            <a:avLst/>
            <a:gdLst/>
            <a:ahLst/>
            <a:rect l="l" t="t" r="r" b="b"/>
            <a:pathLst>
              <a:path w="4834536" h="6255469">
                <a:moveTo>
                  <a:pt x="0" y="0"/>
                </a:moveTo>
                <a:lnTo>
                  <a:pt x="4834536" y="0"/>
                </a:lnTo>
                <a:lnTo>
                  <a:pt x="4834536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Freeform 6"/>
          <p:cNvSpPr/>
          <p:nvPr/>
        </p:nvSpPr>
        <p:spPr>
          <a:xfrm>
            <a:off x="6492240" y="3291480"/>
            <a:ext cx="11205360" cy="5966280"/>
          </a:xfrm>
          <a:custGeom>
            <a:avLst/>
            <a:gdLst/>
            <a:ahLst/>
            <a:rect l="l" t="t" r="r" b="b"/>
            <a:pathLst>
              <a:path w="11205691" h="5966667">
                <a:moveTo>
                  <a:pt x="0" y="0"/>
                </a:moveTo>
                <a:lnTo>
                  <a:pt x="11205691" y="0"/>
                </a:lnTo>
                <a:lnTo>
                  <a:pt x="11205691" y="5966667"/>
                </a:lnTo>
                <a:lnTo>
                  <a:pt x="0" y="59666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7"/>
          <p:cNvSpPr/>
          <p:nvPr/>
        </p:nvSpPr>
        <p:spPr>
          <a:xfrm>
            <a:off x="9477000" y="1104840"/>
            <a:ext cx="88106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Robotics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93" name="AutoShape 3"/>
          <p:cNvSpPr/>
          <p:nvPr/>
        </p:nvSpPr>
        <p:spPr>
          <a:xfrm>
            <a:off x="9144000" y="2434320"/>
            <a:ext cx="933588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Freeform 4"/>
          <p:cNvSpPr/>
          <p:nvPr/>
        </p:nvSpPr>
        <p:spPr>
          <a:xfrm flipH="1">
            <a:off x="1028880" y="7077960"/>
            <a:ext cx="2566800" cy="3208680"/>
          </a:xfrm>
          <a:custGeom>
            <a:avLst/>
            <a:gdLst/>
            <a:ahLst/>
            <a:rect l="l" t="t" r="r" b="b"/>
            <a:pathLst>
              <a:path w="2567222" h="3209028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5"/>
          <p:cNvSpPr/>
          <p:nvPr/>
        </p:nvSpPr>
        <p:spPr>
          <a:xfrm>
            <a:off x="8369640" y="4678920"/>
            <a:ext cx="9258120" cy="4797360"/>
          </a:xfrm>
          <a:custGeom>
            <a:avLst/>
            <a:gdLst/>
            <a:ahLst/>
            <a:rect l="l" t="t" r="r" b="b"/>
            <a:pathLst>
              <a:path w="9258480" h="4797849">
                <a:moveTo>
                  <a:pt x="0" y="0"/>
                </a:moveTo>
                <a:lnTo>
                  <a:pt x="9258480" y="0"/>
                </a:lnTo>
                <a:lnTo>
                  <a:pt x="9258480" y="4797848"/>
                </a:lnTo>
                <a:lnTo>
                  <a:pt x="0" y="47978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6"/>
          <p:cNvSpPr/>
          <p:nvPr/>
        </p:nvSpPr>
        <p:spPr>
          <a:xfrm>
            <a:off x="344160" y="2367720"/>
            <a:ext cx="7251120" cy="4084560"/>
          </a:xfrm>
          <a:custGeom>
            <a:avLst/>
            <a:gdLst/>
            <a:ahLst/>
            <a:rect l="l" t="t" r="r" b="b"/>
            <a:pathLst>
              <a:path w="7251336" h="4084919">
                <a:moveTo>
                  <a:pt x="0" y="0"/>
                </a:moveTo>
                <a:lnTo>
                  <a:pt x="7251336" y="0"/>
                </a:lnTo>
                <a:lnTo>
                  <a:pt x="7251336" y="4084920"/>
                </a:lnTo>
                <a:lnTo>
                  <a:pt x="0" y="408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Box 7"/>
          <p:cNvSpPr/>
          <p:nvPr/>
        </p:nvSpPr>
        <p:spPr>
          <a:xfrm>
            <a:off x="9477000" y="1104840"/>
            <a:ext cx="88106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Computer Vision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8369640" y="2952000"/>
            <a:ext cx="925812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Allows computers to see, observe, and understand.</a:t>
            </a:r>
            <a:endParaRPr b="0" lang="en-US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3"/>
          <p:cNvSpPr/>
          <p:nvPr/>
        </p:nvSpPr>
        <p:spPr>
          <a:xfrm>
            <a:off x="3729960" y="4471920"/>
            <a:ext cx="10828080" cy="14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0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Break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01" name="Freeform 4"/>
          <p:cNvSpPr/>
          <p:nvPr/>
        </p:nvSpPr>
        <p:spPr>
          <a:xfrm flipH="1">
            <a:off x="102816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Freeform 5"/>
          <p:cNvSpPr/>
          <p:nvPr/>
        </p:nvSpPr>
        <p:spPr>
          <a:xfrm>
            <a:off x="13967640" y="6172200"/>
            <a:ext cx="3291480" cy="4114440"/>
          </a:xfrm>
          <a:custGeom>
            <a:avLst/>
            <a:gdLst/>
            <a:ah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04" name="TextBox 3"/>
          <p:cNvSpPr/>
          <p:nvPr/>
        </p:nvSpPr>
        <p:spPr>
          <a:xfrm>
            <a:off x="3729960" y="1275480"/>
            <a:ext cx="1082808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Today's Plan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5" name="AutoShape 4"/>
          <p:cNvSpPr/>
          <p:nvPr/>
        </p:nvSpPr>
        <p:spPr>
          <a:xfrm>
            <a:off x="5259960" y="2462040"/>
            <a:ext cx="7767720" cy="360"/>
          </a:xfrm>
          <a:prstGeom prst="line">
            <a:avLst/>
          </a:prstGeom>
          <a:ln w="2857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Box 5"/>
          <p:cNvSpPr/>
          <p:nvPr/>
        </p:nvSpPr>
        <p:spPr>
          <a:xfrm>
            <a:off x="267480" y="3399120"/>
            <a:ext cx="658980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Introductions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07" name="TextBox 6"/>
          <p:cNvSpPr/>
          <p:nvPr/>
        </p:nvSpPr>
        <p:spPr>
          <a:xfrm>
            <a:off x="0" y="564696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Robotics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08" name="TextBox 7"/>
          <p:cNvSpPr/>
          <p:nvPr/>
        </p:nvSpPr>
        <p:spPr>
          <a:xfrm>
            <a:off x="267480" y="7638120"/>
            <a:ext cx="658980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Computer Vision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09" name="TextBox 8"/>
          <p:cNvSpPr/>
          <p:nvPr/>
        </p:nvSpPr>
        <p:spPr>
          <a:xfrm>
            <a:off x="11430720" y="339912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Development Setup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0" name="TextBox 9"/>
          <p:cNvSpPr/>
          <p:nvPr/>
        </p:nvSpPr>
        <p:spPr>
          <a:xfrm>
            <a:off x="11430720" y="564696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Robot Movement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1" name="TextBox 10"/>
          <p:cNvSpPr/>
          <p:nvPr/>
        </p:nvSpPr>
        <p:spPr>
          <a:xfrm>
            <a:off x="11430720" y="7638120"/>
            <a:ext cx="68569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00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Saira Condensed Medium"/>
              </a:rPr>
              <a:t>Make it move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2" name="TextBox 11"/>
          <p:cNvSpPr/>
          <p:nvPr/>
        </p:nvSpPr>
        <p:spPr>
          <a:xfrm>
            <a:off x="0" y="637092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>
                    <a:alpha val="50000"/>
                  </a:srgbClr>
                </a:solidFill>
                <a:latin typeface="TT Commons Pro Expanded"/>
              </a:rPr>
              <a:t>l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3" name="TextBox 12"/>
          <p:cNvSpPr/>
          <p:nvPr/>
        </p:nvSpPr>
        <p:spPr>
          <a:xfrm>
            <a:off x="0" y="8362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>
                    <a:alpha val="50000"/>
                  </a:srgbClr>
                </a:solidFill>
                <a:latin typeface="TT Commons Pro Expanded"/>
              </a:rPr>
              <a:t>What is it? How can we use it?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11430720" y="4123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Arduino IDE setup and code downloaded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5" name="TextBox 14"/>
          <p:cNvSpPr/>
          <p:nvPr/>
        </p:nvSpPr>
        <p:spPr>
          <a:xfrm>
            <a:off x="11430720" y="637092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How do we control the robot?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6" name="TextBox 15"/>
          <p:cNvSpPr/>
          <p:nvPr/>
        </p:nvSpPr>
        <p:spPr>
          <a:xfrm>
            <a:off x="11430720" y="8362080"/>
            <a:ext cx="6856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347"/>
              </a:lnSpc>
              <a:buNone/>
            </a:pPr>
            <a:r>
              <a:rPr b="0" lang="en-US" sz="2300" spc="-1" strike="noStrike">
                <a:solidFill>
                  <a:srgbClr val="ffffff"/>
                </a:solidFill>
                <a:latin typeface="TT Commons Pro Expanded"/>
              </a:rPr>
              <a:t>We will program the robot to do something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17" name="TextBox 16"/>
          <p:cNvSpPr/>
          <p:nvPr/>
        </p:nvSpPr>
        <p:spPr>
          <a:xfrm>
            <a:off x="4871520" y="345348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01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18" name="TextBox 17"/>
          <p:cNvSpPr/>
          <p:nvPr/>
        </p:nvSpPr>
        <p:spPr>
          <a:xfrm>
            <a:off x="4871520" y="578124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02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19" name="TextBox 18"/>
          <p:cNvSpPr/>
          <p:nvPr/>
        </p:nvSpPr>
        <p:spPr>
          <a:xfrm>
            <a:off x="4871520" y="777240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>
                    <a:alpha val="50000"/>
                  </a:srgbClr>
                </a:solidFill>
                <a:latin typeface="Saira Condensed Medium"/>
              </a:rPr>
              <a:t>03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0" name="TextBox 19"/>
          <p:cNvSpPr/>
          <p:nvPr/>
        </p:nvSpPr>
        <p:spPr>
          <a:xfrm>
            <a:off x="9848520" y="349416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04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1" name="TextBox 20"/>
          <p:cNvSpPr/>
          <p:nvPr/>
        </p:nvSpPr>
        <p:spPr>
          <a:xfrm>
            <a:off x="9848520" y="582192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05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2" name="TextBox 21"/>
          <p:cNvSpPr/>
          <p:nvPr/>
        </p:nvSpPr>
        <p:spPr>
          <a:xfrm>
            <a:off x="9848520" y="7813080"/>
            <a:ext cx="354456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10199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Saira Condensed Medium"/>
              </a:rPr>
              <a:t>06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3" name="Freeform 22"/>
          <p:cNvSpPr/>
          <p:nvPr/>
        </p:nvSpPr>
        <p:spPr>
          <a:xfrm flipV="1">
            <a:off x="14633640" y="0"/>
            <a:ext cx="2625480" cy="328176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Freeform 23"/>
          <p:cNvSpPr/>
          <p:nvPr/>
        </p:nvSpPr>
        <p:spPr>
          <a:xfrm flipH="1" flipV="1">
            <a:off x="1103040" y="40680"/>
            <a:ext cx="2625480" cy="3281760"/>
          </a:xfrm>
          <a:custGeom>
            <a:avLst/>
            <a:gdLst/>
            <a:ahLst/>
            <a:rect l="l" t="t" r="r" b="b"/>
            <a:pathLst>
              <a:path w="2625675" h="3282094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26" name="TextBox 3"/>
          <p:cNvSpPr/>
          <p:nvPr/>
        </p:nvSpPr>
        <p:spPr>
          <a:xfrm>
            <a:off x="1857600" y="1104840"/>
            <a:ext cx="14572440" cy="11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81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Saira Condensed Medium"/>
              </a:rPr>
              <a:t>The Code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27" name="TextBox 4"/>
          <p:cNvSpPr/>
          <p:nvPr/>
        </p:nvSpPr>
        <p:spPr>
          <a:xfrm>
            <a:off x="2234880" y="4435200"/>
            <a:ext cx="13817520" cy="31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2217"/>
              </a:lnSpc>
              <a:buNone/>
            </a:pPr>
            <a:r>
              <a:rPr b="0" lang="en-US" sz="9600" spc="-1" strike="noStrike">
                <a:solidFill>
                  <a:srgbClr val="ffffff"/>
                </a:solidFill>
                <a:latin typeface="DejaVu Sans"/>
              </a:rPr>
              <a:t>HTTPS://BIT.LY/46oE882</a:t>
            </a:r>
            <a:endParaRPr b="0" lang="en-US" sz="9600" spc="-1" strike="noStrike">
              <a:latin typeface="DejaVu Sans"/>
            </a:endParaRPr>
          </a:p>
        </p:txBody>
      </p:sp>
      <p:sp>
        <p:nvSpPr>
          <p:cNvPr id="128" name="AutoShape 5"/>
          <p:cNvSpPr/>
          <p:nvPr/>
        </p:nvSpPr>
        <p:spPr>
          <a:xfrm>
            <a:off x="6406560" y="2603160"/>
            <a:ext cx="5474520" cy="360"/>
          </a:xfrm>
          <a:prstGeom prst="line">
            <a:avLst/>
          </a:prstGeom>
          <a:ln w="47625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DAFmOg3OhF8</dc:identifier>
  <dc:language>en-US</dc:language>
  <cp:lastModifiedBy/>
  <dcterms:modified xsi:type="dcterms:W3CDTF">2023-06-21T22:07:02Z</dcterms:modified>
  <cp:revision>3</cp:revision>
  <dc:subject/>
  <dc:title>UNITE 23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